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1"/>
  </p:sldMasterIdLst>
  <p:notesMasterIdLst>
    <p:notesMasterId r:id="rId11"/>
  </p:notesMasterIdLst>
  <p:sldIdLst>
    <p:sldId id="260" r:id="rId2"/>
    <p:sldId id="259" r:id="rId3"/>
    <p:sldId id="261" r:id="rId4"/>
    <p:sldId id="263" r:id="rId5"/>
    <p:sldId id="264" r:id="rId6"/>
    <p:sldId id="262" r:id="rId7"/>
    <p:sldId id="265" r:id="rId8"/>
    <p:sldId id="266" r:id="rId9"/>
    <p:sldId id="267" r:id="rId10"/>
  </p:sldIdLst>
  <p:sldSz cx="9144000" cy="6858000" type="screen4x3"/>
  <p:notesSz cx="6858000" cy="9144000"/>
  <p:custDataLst>
    <p:tags r:id="rId12"/>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 xmlns:p14="http://schemas.microsoft.com/office/powerpoint/2010/main">
        <p14:section name="Untitled Section" id="{1EFE56B7-EDE4-C24D-94C0-34D72299637A}">
          <p14:sldIdLst>
            <p14:sldId id="260"/>
            <p14:sldId id="259"/>
            <p14:sldId id="261"/>
            <p14:sldId id="263"/>
            <p14:sldId id="264"/>
            <p14:sldId id="262"/>
            <p14:sldId id="265"/>
            <p14:sldId id="266"/>
            <p14:sldId id="267"/>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B9FA"/>
    <a:srgbClr val="007EC4"/>
    <a:srgbClr val="00A3DB"/>
    <a:srgbClr val="0067BC"/>
    <a:srgbClr val="0060B0"/>
    <a:srgbClr val="0063B7"/>
  </p:clrMru>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5949" autoAdjust="0"/>
  </p:normalViewPr>
  <p:slideViewPr>
    <p:cSldViewPr snapToGrid="0" snapToObjects="1">
      <p:cViewPr varScale="1">
        <p:scale>
          <a:sx n="38" d="100"/>
          <a:sy n="38" d="100"/>
        </p:scale>
        <p:origin x="-88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EDCB356-DE5B-4B41-AE17-0152417A3B65}" type="datetimeFigureOut">
              <a:rPr lang="en-CA" smtClean="0"/>
              <a:pPr/>
              <a:t>06/08/2013</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490C5D1-2D15-431F-A8E4-37C06E6C1C96}" type="slidenum">
              <a:rPr lang="en-CA" smtClean="0"/>
              <a:pPr/>
              <a:t>‹#›</a:t>
            </a:fld>
            <a:endParaRPr lang="en-CA"/>
          </a:p>
        </p:txBody>
      </p:sp>
    </p:spTree>
    <p:extLst>
      <p:ext uri="{BB962C8B-B14F-4D97-AF65-F5344CB8AC3E}">
        <p14:creationId xmlns="" xmlns:p14="http://schemas.microsoft.com/office/powerpoint/2010/main" val="14192090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Introductions of group members</a:t>
            </a:r>
            <a:endParaRPr lang="en-CA" dirty="0"/>
          </a:p>
        </p:txBody>
      </p:sp>
      <p:sp>
        <p:nvSpPr>
          <p:cNvPr id="4" name="Slide Number Placeholder 3"/>
          <p:cNvSpPr>
            <a:spLocks noGrp="1"/>
          </p:cNvSpPr>
          <p:nvPr>
            <p:ph type="sldNum" sz="quarter" idx="10"/>
          </p:nvPr>
        </p:nvSpPr>
        <p:spPr/>
        <p:txBody>
          <a:bodyPr/>
          <a:lstStyle/>
          <a:p>
            <a:fld id="{F490C5D1-2D15-431F-A8E4-37C06E6C1C96}" type="slidenum">
              <a:rPr lang="en-CA" smtClean="0"/>
              <a:pPr/>
              <a:t>1</a:t>
            </a:fld>
            <a:endParaRPr lang="en-CA"/>
          </a:p>
        </p:txBody>
      </p:sp>
    </p:spTree>
    <p:extLst>
      <p:ext uri="{BB962C8B-B14F-4D97-AF65-F5344CB8AC3E}">
        <p14:creationId xmlns="" xmlns:p14="http://schemas.microsoft.com/office/powerpoint/2010/main" val="28095193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0" u="none" strike="noStrike" kern="1200" dirty="0" smtClean="0">
                <a:solidFill>
                  <a:schemeClr val="tx1"/>
                </a:solidFill>
                <a:effectLst/>
                <a:latin typeface="+mn-lt"/>
                <a:ea typeface="+mn-ea"/>
                <a:cs typeface="+mn-cs"/>
              </a:rPr>
              <a:t>	</a:t>
            </a:r>
            <a:endParaRPr lang="en-CA" sz="1200" b="1" u="sng"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490C5D1-2D15-431F-A8E4-37C06E6C1C96}" type="slidenum">
              <a:rPr lang="en-CA" smtClean="0"/>
              <a:pPr/>
              <a:t>4</a:t>
            </a:fld>
            <a:endParaRPr lang="en-CA"/>
          </a:p>
        </p:txBody>
      </p:sp>
    </p:spTree>
    <p:extLst>
      <p:ext uri="{BB962C8B-B14F-4D97-AF65-F5344CB8AC3E}">
        <p14:creationId xmlns="" xmlns:p14="http://schemas.microsoft.com/office/powerpoint/2010/main" val="1951401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0" u="none" strike="noStrike" kern="1200" dirty="0" smtClean="0">
                <a:solidFill>
                  <a:schemeClr val="tx1"/>
                </a:solidFill>
                <a:effectLst/>
                <a:latin typeface="+mn-lt"/>
                <a:ea typeface="+mn-ea"/>
                <a:cs typeface="+mn-cs"/>
              </a:rPr>
              <a:t>Ask the following</a:t>
            </a:r>
            <a:r>
              <a:rPr lang="en-CA" sz="1200" b="0" u="none" strike="noStrike" kern="1200" baseline="0" dirty="0" smtClean="0">
                <a:solidFill>
                  <a:schemeClr val="tx1"/>
                </a:solidFill>
                <a:effectLst/>
                <a:latin typeface="+mn-lt"/>
                <a:ea typeface="+mn-ea"/>
                <a:cs typeface="+mn-cs"/>
              </a:rPr>
              <a:t> questions one at a time.  </a:t>
            </a:r>
          </a:p>
          <a:p>
            <a:r>
              <a:rPr lang="en-CA" sz="1200" b="0" u="none" strike="noStrike" kern="1200" dirty="0" smtClean="0">
                <a:solidFill>
                  <a:schemeClr val="tx1"/>
                </a:solidFill>
                <a:effectLst/>
                <a:latin typeface="+mn-lt"/>
                <a:ea typeface="+mn-ea"/>
                <a:cs typeface="+mn-cs"/>
              </a:rPr>
              <a:t>Describe what you see?  Just the facts.</a:t>
            </a:r>
            <a:endParaRPr lang="en-CA" sz="1200" b="1" u="sng" kern="1200" dirty="0" smtClean="0">
              <a:solidFill>
                <a:schemeClr val="tx1"/>
              </a:solidFill>
              <a:effectLst/>
              <a:latin typeface="+mn-lt"/>
              <a:ea typeface="+mn-ea"/>
              <a:cs typeface="+mn-cs"/>
            </a:endParaRPr>
          </a:p>
          <a:p>
            <a:r>
              <a:rPr lang="en-CA" sz="1200" b="0" u="none" strike="noStrike" kern="1200" dirty="0" smtClean="0">
                <a:solidFill>
                  <a:schemeClr val="tx1"/>
                </a:solidFill>
                <a:effectLst/>
                <a:latin typeface="+mn-lt"/>
                <a:ea typeface="+mn-ea"/>
                <a:cs typeface="+mn-cs"/>
              </a:rPr>
              <a:t>How</a:t>
            </a:r>
            <a:r>
              <a:rPr lang="en-CA" sz="1200" b="0" u="none" strike="noStrike" kern="1200" baseline="0" dirty="0" smtClean="0">
                <a:solidFill>
                  <a:schemeClr val="tx1"/>
                </a:solidFill>
                <a:effectLst/>
                <a:latin typeface="+mn-lt"/>
                <a:ea typeface="+mn-ea"/>
                <a:cs typeface="+mn-cs"/>
              </a:rPr>
              <a:t> do you feel about what you see in this cartoon</a:t>
            </a:r>
            <a:r>
              <a:rPr lang="en-CA" sz="1200" b="0" u="none" strike="noStrike" kern="1200" dirty="0" smtClean="0">
                <a:solidFill>
                  <a:schemeClr val="tx1"/>
                </a:solidFill>
                <a:effectLst/>
                <a:latin typeface="+mn-lt"/>
                <a:ea typeface="+mn-ea"/>
                <a:cs typeface="+mn-cs"/>
              </a:rPr>
              <a:t>?</a:t>
            </a:r>
            <a:endParaRPr lang="en-CA" sz="1200" b="1" u="sng" kern="1200" dirty="0" smtClean="0">
              <a:solidFill>
                <a:schemeClr val="tx1"/>
              </a:solidFill>
              <a:effectLst/>
              <a:latin typeface="+mn-lt"/>
              <a:ea typeface="+mn-ea"/>
              <a:cs typeface="+mn-cs"/>
            </a:endParaRPr>
          </a:p>
          <a:p>
            <a:r>
              <a:rPr lang="en-CA" sz="1200" b="0" u="none" strike="noStrike" kern="1200" dirty="0" smtClean="0">
                <a:solidFill>
                  <a:schemeClr val="tx1"/>
                </a:solidFill>
                <a:effectLst/>
                <a:latin typeface="+mn-lt"/>
                <a:ea typeface="+mn-ea"/>
                <a:cs typeface="+mn-cs"/>
              </a:rPr>
              <a:t>How</a:t>
            </a:r>
            <a:r>
              <a:rPr lang="en-CA" sz="1200" b="0" u="none" strike="noStrike" kern="1200" baseline="0" dirty="0" smtClean="0">
                <a:solidFill>
                  <a:schemeClr val="tx1"/>
                </a:solidFill>
                <a:effectLst/>
                <a:latin typeface="+mn-lt"/>
                <a:ea typeface="+mn-ea"/>
                <a:cs typeface="+mn-cs"/>
              </a:rPr>
              <a:t> would you interpret this picture</a:t>
            </a:r>
            <a:r>
              <a:rPr lang="en-CA" sz="1200" b="0" u="none" strike="noStrike" kern="1200" dirty="0" smtClean="0">
                <a:solidFill>
                  <a:schemeClr val="tx1"/>
                </a:solidFill>
                <a:effectLst/>
                <a:latin typeface="+mn-lt"/>
                <a:ea typeface="+mn-ea"/>
                <a:cs typeface="+mn-cs"/>
              </a:rPr>
              <a:t>?</a:t>
            </a:r>
            <a:endParaRPr lang="en-CA" sz="1200" b="1" u="sng" kern="1200" dirty="0" smtClean="0">
              <a:solidFill>
                <a:schemeClr val="tx1"/>
              </a:solidFill>
              <a:effectLst/>
              <a:latin typeface="+mn-lt"/>
              <a:ea typeface="+mn-ea"/>
              <a:cs typeface="+mn-cs"/>
            </a:endParaRPr>
          </a:p>
          <a:p>
            <a:r>
              <a:rPr lang="en-CA" sz="1200" b="0" u="none" strike="noStrike" kern="1200" dirty="0" smtClean="0">
                <a:solidFill>
                  <a:schemeClr val="tx1"/>
                </a:solidFill>
                <a:effectLst/>
                <a:latin typeface="+mn-lt"/>
                <a:ea typeface="+mn-ea"/>
                <a:cs typeface="+mn-cs"/>
              </a:rPr>
              <a:t>What decisions might you make as a result of this conversation?</a:t>
            </a:r>
            <a:endParaRPr lang="en-CA" dirty="0"/>
          </a:p>
        </p:txBody>
      </p:sp>
      <p:sp>
        <p:nvSpPr>
          <p:cNvPr id="4" name="Slide Number Placeholder 3"/>
          <p:cNvSpPr>
            <a:spLocks noGrp="1"/>
          </p:cNvSpPr>
          <p:nvPr>
            <p:ph type="sldNum" sz="quarter" idx="10"/>
          </p:nvPr>
        </p:nvSpPr>
        <p:spPr/>
        <p:txBody>
          <a:bodyPr/>
          <a:lstStyle/>
          <a:p>
            <a:fld id="{F490C5D1-2D15-431F-A8E4-37C06E6C1C96}" type="slidenum">
              <a:rPr lang="en-CA" smtClean="0"/>
              <a:pPr/>
              <a:t>5</a:t>
            </a:fld>
            <a:endParaRPr lang="en-CA"/>
          </a:p>
        </p:txBody>
      </p:sp>
    </p:spTree>
    <p:extLst>
      <p:ext uri="{BB962C8B-B14F-4D97-AF65-F5344CB8AC3E}">
        <p14:creationId xmlns="" xmlns:p14="http://schemas.microsoft.com/office/powerpoint/2010/main" val="20802258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kern="1200" dirty="0" smtClean="0">
                <a:solidFill>
                  <a:schemeClr val="tx1"/>
                </a:solidFill>
                <a:effectLst/>
                <a:latin typeface="+mn-lt"/>
                <a:ea typeface="+mn-ea"/>
                <a:cs typeface="+mn-cs"/>
              </a:rPr>
              <a:t> Facilitator</a:t>
            </a:r>
            <a:r>
              <a:rPr lang="en-CA" sz="1200" kern="1200" baseline="0" dirty="0" smtClean="0">
                <a:solidFill>
                  <a:schemeClr val="tx1"/>
                </a:solidFill>
                <a:effectLst/>
                <a:latin typeface="+mn-lt"/>
                <a:ea typeface="+mn-ea"/>
                <a:cs typeface="+mn-cs"/>
              </a:rPr>
              <a:t> Script:</a:t>
            </a:r>
            <a:endParaRPr lang="en-CA" sz="1200" kern="1200" dirty="0" smtClean="0">
              <a:solidFill>
                <a:schemeClr val="tx1"/>
              </a:solidFill>
              <a:effectLst/>
              <a:latin typeface="+mn-lt"/>
              <a:ea typeface="+mn-ea"/>
              <a:cs typeface="+mn-cs"/>
            </a:endParaRPr>
          </a:p>
          <a:p>
            <a:r>
              <a:rPr lang="en-CA" sz="1200" kern="1200" dirty="0" smtClean="0">
                <a:solidFill>
                  <a:schemeClr val="tx1"/>
                </a:solidFill>
                <a:effectLst/>
                <a:latin typeface="+mn-lt"/>
                <a:ea typeface="+mn-ea"/>
                <a:cs typeface="+mn-cs"/>
              </a:rPr>
              <a:t>In our planning we often use some form of diagnostic data to surface the participants’ strengths and areas for growth to inform instructional decisions.  You may remember on your application for Math CAMP, we invited you to respond to five questions about your prior learning as a facilitator of mathematics learning.  We see this as a rich data bank for considering the strengths and the areas for growth as a community of learners.  To provide a fulsome picture of our group’s collective experiences, we selected three questions and related anonymous responses.</a:t>
            </a:r>
          </a:p>
          <a:p>
            <a:r>
              <a:rPr lang="en-CA" sz="1200" kern="1200" dirty="0" smtClean="0">
                <a:solidFill>
                  <a:schemeClr val="tx1"/>
                </a:solidFill>
                <a:effectLst/>
                <a:latin typeface="+mn-lt"/>
                <a:ea typeface="+mn-ea"/>
                <a:cs typeface="+mn-cs"/>
              </a:rPr>
              <a:t>These responses will be used in this break out session to inform our thinking as we build our community of learners and set personal goals for the week and beyond.</a:t>
            </a:r>
            <a:endParaRPr lang="en-CA"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490C5D1-2D15-431F-A8E4-37C06E6C1C96}" type="slidenum">
              <a:rPr lang="en-CA" smtClean="0"/>
              <a:pPr/>
              <a:t>6</a:t>
            </a:fld>
            <a:endParaRPr lang="en-CA"/>
          </a:p>
        </p:txBody>
      </p:sp>
    </p:spTree>
    <p:extLst>
      <p:ext uri="{BB962C8B-B14F-4D97-AF65-F5344CB8AC3E}">
        <p14:creationId xmlns="" xmlns:p14="http://schemas.microsoft.com/office/powerpoint/2010/main" val="13776335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Instruct participants to form</a:t>
            </a:r>
            <a:r>
              <a:rPr lang="en-CA" baseline="0" dirty="0" smtClean="0"/>
              <a:t> groups of 3.  </a:t>
            </a:r>
            <a:r>
              <a:rPr lang="en-CA" dirty="0" smtClean="0"/>
              <a:t>Facilitator hands</a:t>
            </a:r>
            <a:r>
              <a:rPr lang="en-CA" baseline="0" dirty="0" smtClean="0"/>
              <a:t> out BLM 1.2 to all groups.</a:t>
            </a:r>
          </a:p>
          <a:p>
            <a:endParaRPr lang="en-CA" dirty="0"/>
          </a:p>
        </p:txBody>
      </p:sp>
      <p:sp>
        <p:nvSpPr>
          <p:cNvPr id="4" name="Slide Number Placeholder 3"/>
          <p:cNvSpPr>
            <a:spLocks noGrp="1"/>
          </p:cNvSpPr>
          <p:nvPr>
            <p:ph type="sldNum" sz="quarter" idx="10"/>
          </p:nvPr>
        </p:nvSpPr>
        <p:spPr/>
        <p:txBody>
          <a:bodyPr/>
          <a:lstStyle/>
          <a:p>
            <a:fld id="{F490C5D1-2D15-431F-A8E4-37C06E6C1C96}" type="slidenum">
              <a:rPr lang="en-CA" smtClean="0"/>
              <a:pPr/>
              <a:t>7</a:t>
            </a:fld>
            <a:endParaRPr lang="en-CA"/>
          </a:p>
        </p:txBody>
      </p:sp>
    </p:spTree>
    <p:extLst>
      <p:ext uri="{BB962C8B-B14F-4D97-AF65-F5344CB8AC3E}">
        <p14:creationId xmlns="" xmlns:p14="http://schemas.microsoft.com/office/powerpoint/2010/main" val="15761237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F490C5D1-2D15-431F-A8E4-37C06E6C1C96}" type="slidenum">
              <a:rPr lang="en-CA" smtClean="0"/>
              <a:pPr/>
              <a:t>8</a:t>
            </a:fld>
            <a:endParaRPr lang="en-CA"/>
          </a:p>
        </p:txBody>
      </p:sp>
    </p:spTree>
    <p:extLst>
      <p:ext uri="{BB962C8B-B14F-4D97-AF65-F5344CB8AC3E}">
        <p14:creationId xmlns="" xmlns:p14="http://schemas.microsoft.com/office/powerpoint/2010/main" val="42680627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If participants write</a:t>
            </a:r>
            <a:r>
              <a:rPr lang="en-CA" baseline="0" dirty="0" smtClean="0"/>
              <a:t> more than one goal have them choose one to answer the Why and the How questions.</a:t>
            </a:r>
            <a:endParaRPr lang="en-CA" dirty="0"/>
          </a:p>
        </p:txBody>
      </p:sp>
      <p:sp>
        <p:nvSpPr>
          <p:cNvPr id="4" name="Slide Number Placeholder 3"/>
          <p:cNvSpPr>
            <a:spLocks noGrp="1"/>
          </p:cNvSpPr>
          <p:nvPr>
            <p:ph type="sldNum" sz="quarter" idx="10"/>
          </p:nvPr>
        </p:nvSpPr>
        <p:spPr/>
        <p:txBody>
          <a:bodyPr/>
          <a:lstStyle/>
          <a:p>
            <a:fld id="{F490C5D1-2D15-431F-A8E4-37C06E6C1C96}" type="slidenum">
              <a:rPr lang="en-CA" smtClean="0"/>
              <a:pPr/>
              <a:t>9</a:t>
            </a:fld>
            <a:endParaRPr lang="en-CA"/>
          </a:p>
        </p:txBody>
      </p:sp>
    </p:spTree>
    <p:extLst>
      <p:ext uri="{BB962C8B-B14F-4D97-AF65-F5344CB8AC3E}">
        <p14:creationId xmlns="" xmlns:p14="http://schemas.microsoft.com/office/powerpoint/2010/main" val="28403267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a:p>
        </p:txBody>
      </p:sp>
      <p:sp>
        <p:nvSpPr>
          <p:cNvPr id="4" name="Date Placeholder 3"/>
          <p:cNvSpPr>
            <a:spLocks noGrp="1"/>
          </p:cNvSpPr>
          <p:nvPr>
            <p:ph type="dt" sz="half" idx="10"/>
          </p:nvPr>
        </p:nvSpPr>
        <p:spPr/>
        <p:txBody>
          <a:bodyPr/>
          <a:lstStyle/>
          <a:p>
            <a:fld id="{7F33CCA0-94DD-2947-9746-90B0221EB69D}" type="datetimeFigureOut">
              <a:rPr lang="en-US" smtClean="0"/>
              <a:pPr/>
              <a:t>8/6/2013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 xmlns:p14="http://schemas.microsoft.com/office/powerpoint/2010/main" val="40117556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7F33CCA0-94DD-2947-9746-90B0221EB69D}" type="datetimeFigureOut">
              <a:rPr lang="en-US" smtClean="0"/>
              <a:pPr/>
              <a:t>8/6/2013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 xmlns:p14="http://schemas.microsoft.com/office/powerpoint/2010/main" val="21982791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7F33CCA0-94DD-2947-9746-90B0221EB69D}" type="datetimeFigureOut">
              <a:rPr lang="en-US" smtClean="0"/>
              <a:pPr/>
              <a:t>8/6/2013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 xmlns:p14="http://schemas.microsoft.com/office/powerpoint/2010/main" val="13807818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7F33CCA0-94DD-2947-9746-90B0221EB69D}" type="datetimeFigureOut">
              <a:rPr lang="en-US" smtClean="0"/>
              <a:pPr/>
              <a:t>8/6/2013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 xmlns:p14="http://schemas.microsoft.com/office/powerpoint/2010/main" val="142486577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7F33CCA0-94DD-2947-9746-90B0221EB69D}" type="datetimeFigureOut">
              <a:rPr lang="en-US" smtClean="0"/>
              <a:pPr/>
              <a:t>8/6/2013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 xmlns:p14="http://schemas.microsoft.com/office/powerpoint/2010/main" val="13443443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4"/>
          <p:cNvSpPr>
            <a:spLocks noGrp="1"/>
          </p:cNvSpPr>
          <p:nvPr>
            <p:ph type="dt" sz="half" idx="10"/>
          </p:nvPr>
        </p:nvSpPr>
        <p:spPr/>
        <p:txBody>
          <a:bodyPr/>
          <a:lstStyle/>
          <a:p>
            <a:fld id="{7F33CCA0-94DD-2947-9746-90B0221EB69D}" type="datetimeFigureOut">
              <a:rPr lang="en-US" smtClean="0"/>
              <a:pPr/>
              <a:t>8/6/2013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 xmlns:p14="http://schemas.microsoft.com/office/powerpoint/2010/main" val="41220777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6"/>
          <p:cNvSpPr>
            <a:spLocks noGrp="1"/>
          </p:cNvSpPr>
          <p:nvPr>
            <p:ph type="dt" sz="half" idx="10"/>
          </p:nvPr>
        </p:nvSpPr>
        <p:spPr/>
        <p:txBody>
          <a:bodyPr/>
          <a:lstStyle/>
          <a:p>
            <a:fld id="{7F33CCA0-94DD-2947-9746-90B0221EB69D}" type="datetimeFigureOut">
              <a:rPr lang="en-US" smtClean="0"/>
              <a:pPr/>
              <a:t>8/6/2013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 xmlns:p14="http://schemas.microsoft.com/office/powerpoint/2010/main" val="40113974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2"/>
          <p:cNvSpPr>
            <a:spLocks noGrp="1"/>
          </p:cNvSpPr>
          <p:nvPr>
            <p:ph type="dt" sz="half" idx="10"/>
          </p:nvPr>
        </p:nvSpPr>
        <p:spPr/>
        <p:txBody>
          <a:bodyPr/>
          <a:lstStyle/>
          <a:p>
            <a:fld id="{7F33CCA0-94DD-2947-9746-90B0221EB69D}" type="datetimeFigureOut">
              <a:rPr lang="en-US" smtClean="0"/>
              <a:pPr/>
              <a:t>8/6/2013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 xmlns:p14="http://schemas.microsoft.com/office/powerpoint/2010/main" val="40585442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33CCA0-94DD-2947-9746-90B0221EB69D}" type="datetimeFigureOut">
              <a:rPr lang="en-US" smtClean="0"/>
              <a:pPr/>
              <a:t>8/6/2013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 xmlns:p14="http://schemas.microsoft.com/office/powerpoint/2010/main" val="32840700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7F33CCA0-94DD-2947-9746-90B0221EB69D}" type="datetimeFigureOut">
              <a:rPr lang="en-US" smtClean="0"/>
              <a:pPr/>
              <a:t>8/6/2013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 xmlns:p14="http://schemas.microsoft.com/office/powerpoint/2010/main" val="37400272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7F33CCA0-94DD-2947-9746-90B0221EB69D}" type="datetimeFigureOut">
              <a:rPr lang="en-US" smtClean="0"/>
              <a:pPr/>
              <a:t>8/6/2013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 xmlns:p14="http://schemas.microsoft.com/office/powerpoint/2010/main" val="11532311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CA"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33CCA0-94DD-2947-9746-90B0221EB69D}" type="datetimeFigureOut">
              <a:rPr lang="en-US" smtClean="0"/>
              <a:pPr/>
              <a:t>8/6/2013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63FA57-51B7-AA47-BE1A-71E8456F4E51}" type="slidenum">
              <a:rPr lang="en-US" smtClean="0"/>
              <a:pPr/>
              <a:t>‹#›</a:t>
            </a:fld>
            <a:endParaRPr lang="en-US"/>
          </a:p>
        </p:txBody>
      </p:sp>
      <p:sp>
        <p:nvSpPr>
          <p:cNvPr id="7" name="Right Triangle 6"/>
          <p:cNvSpPr/>
          <p:nvPr userDrawn="1"/>
        </p:nvSpPr>
        <p:spPr>
          <a:xfrm>
            <a:off x="0" y="5984240"/>
            <a:ext cx="9144000" cy="873760"/>
          </a:xfrm>
          <a:prstGeom prst="rtTriangle">
            <a:avLst/>
          </a:prstGeom>
          <a:gradFill flip="none" rotWithShape="1">
            <a:gsLst>
              <a:gs pos="0">
                <a:srgbClr val="00A3DB"/>
              </a:gs>
              <a:gs pos="100000">
                <a:schemeClr val="accent1">
                  <a:tint val="50000"/>
                  <a:shade val="100000"/>
                  <a:satMod val="350000"/>
                </a:schemeClr>
              </a:gs>
            </a:gsLst>
            <a:lin ang="5400000" scaled="1"/>
            <a:tileRect/>
          </a:gradFill>
          <a:scene3d>
            <a:camera prst="orthographicFront">
              <a:rot lat="0" lon="10800000" rev="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8" name="Right Triangle 7"/>
          <p:cNvSpPr/>
          <p:nvPr userDrawn="1"/>
        </p:nvSpPr>
        <p:spPr>
          <a:xfrm>
            <a:off x="0" y="6085840"/>
            <a:ext cx="9144000" cy="772160"/>
          </a:xfrm>
          <a:prstGeom prst="rtTriangle">
            <a:avLst/>
          </a:prstGeom>
          <a:gradFill flip="none" rotWithShape="1">
            <a:gsLst>
              <a:gs pos="0">
                <a:srgbClr val="00A3DB"/>
              </a:gs>
              <a:gs pos="100000">
                <a:schemeClr val="accent1">
                  <a:tint val="50000"/>
                  <a:shade val="100000"/>
                  <a:satMod val="350000"/>
                </a:scheme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pic>
        <p:nvPicPr>
          <p:cNvPr id="9" name="Picture 2"/>
          <p:cNvPicPr>
            <a:picLocks noChangeArrowheads="1"/>
          </p:cNvPicPr>
          <p:nvPr userDrawn="1"/>
        </p:nvPicPr>
        <p:blipFill>
          <a:blip r:embed="rId13">
            <a:extLst>
              <a:ext uri="{28A0092B-C50C-407E-A947-70E740481C1C}">
                <a14:useLocalDpi xmlns="" xmlns:a14="http://schemas.microsoft.com/office/drawing/2010/main" val="0"/>
              </a:ext>
            </a:extLst>
          </a:blip>
          <a:srcRect/>
          <a:stretch>
            <a:fillRect/>
          </a:stretch>
        </p:blipFill>
        <p:spPr bwMode="auto">
          <a:xfrm>
            <a:off x="128270" y="6350000"/>
            <a:ext cx="1652588" cy="4556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785544516"/>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Regional Breakout #1</a:t>
            </a:r>
            <a:endParaRPr lang="en-US" dirty="0"/>
          </a:p>
        </p:txBody>
      </p:sp>
      <p:sp>
        <p:nvSpPr>
          <p:cNvPr id="3" name="Subtitle 2"/>
          <p:cNvSpPr>
            <a:spLocks noGrp="1"/>
          </p:cNvSpPr>
          <p:nvPr>
            <p:ph type="subTitle" idx="1"/>
          </p:nvPr>
        </p:nvSpPr>
        <p:spPr/>
        <p:txBody>
          <a:bodyPr>
            <a:normAutofit/>
          </a:bodyPr>
          <a:lstStyle/>
          <a:p>
            <a:r>
              <a:rPr lang="en-US" sz="7200" dirty="0" smtClean="0"/>
              <a:t>Welcome</a:t>
            </a:r>
            <a:endParaRPr lang="en-US" sz="7200" dirty="0"/>
          </a:p>
        </p:txBody>
      </p:sp>
      <p:pic>
        <p:nvPicPr>
          <p:cNvPr id="1026"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5802026" y="339203"/>
            <a:ext cx="3209894" cy="166930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198466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Who is in the room?</a:t>
            </a:r>
            <a:endParaRPr lang="en-CA" dirty="0"/>
          </a:p>
        </p:txBody>
      </p:sp>
      <p:sp>
        <p:nvSpPr>
          <p:cNvPr id="3" name="Content Placeholder 2"/>
          <p:cNvSpPr>
            <a:spLocks noGrp="1"/>
          </p:cNvSpPr>
          <p:nvPr>
            <p:ph idx="1"/>
          </p:nvPr>
        </p:nvSpPr>
        <p:spPr/>
        <p:txBody>
          <a:bodyPr/>
          <a:lstStyle/>
          <a:p>
            <a:r>
              <a:rPr lang="en-CA" dirty="0" smtClean="0"/>
              <a:t>Stand up if:</a:t>
            </a:r>
          </a:p>
          <a:p>
            <a:pPr lvl="1"/>
            <a:r>
              <a:rPr lang="en-CA" dirty="0" smtClean="0"/>
              <a:t>You have been in a facilitator role for more than 	</a:t>
            </a:r>
          </a:p>
          <a:p>
            <a:pPr lvl="2"/>
            <a:r>
              <a:rPr lang="en-CA" dirty="0" smtClean="0"/>
              <a:t>5 years</a:t>
            </a:r>
          </a:p>
          <a:p>
            <a:pPr lvl="2"/>
            <a:r>
              <a:rPr lang="en-CA" dirty="0" smtClean="0"/>
              <a:t>3 years</a:t>
            </a:r>
          </a:p>
          <a:p>
            <a:pPr lvl="2"/>
            <a:r>
              <a:rPr lang="en-CA" dirty="0" smtClean="0"/>
              <a:t>New to role</a:t>
            </a:r>
          </a:p>
        </p:txBody>
      </p:sp>
    </p:spTree>
    <p:extLst>
      <p:ext uri="{BB962C8B-B14F-4D97-AF65-F5344CB8AC3E}">
        <p14:creationId xmlns="" xmlns:p14="http://schemas.microsoft.com/office/powerpoint/2010/main" val="1731725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Who is in the room?</a:t>
            </a:r>
            <a:endParaRPr lang="en-CA" dirty="0"/>
          </a:p>
        </p:txBody>
      </p:sp>
      <p:sp>
        <p:nvSpPr>
          <p:cNvPr id="4" name="Content Placeholder 3"/>
          <p:cNvSpPr>
            <a:spLocks noGrp="1"/>
          </p:cNvSpPr>
          <p:nvPr>
            <p:ph idx="1"/>
          </p:nvPr>
        </p:nvSpPr>
        <p:spPr/>
        <p:txBody>
          <a:bodyPr/>
          <a:lstStyle/>
          <a:p>
            <a:r>
              <a:rPr lang="en-US" dirty="0" smtClean="0"/>
              <a:t>Stand up if you are from ??? Board. ??? Board??? </a:t>
            </a:r>
            <a:endParaRPr lang="en-US" dirty="0"/>
          </a:p>
        </p:txBody>
      </p:sp>
    </p:spTree>
    <p:extLst>
      <p:ext uri="{BB962C8B-B14F-4D97-AF65-F5344CB8AC3E}">
        <p14:creationId xmlns="" xmlns:p14="http://schemas.microsoft.com/office/powerpoint/2010/main" val="21645315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endParaRPr lang="en-CA"/>
          </a:p>
        </p:txBody>
      </p:sp>
    </p:spTree>
    <p:extLst>
      <p:ext uri="{BB962C8B-B14F-4D97-AF65-F5344CB8AC3E}">
        <p14:creationId xmlns="" xmlns:p14="http://schemas.microsoft.com/office/powerpoint/2010/main" val="3037466537"/>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3">
            <a:extLst>
              <a:ext uri="{28A0092B-C50C-407E-A947-70E740481C1C}">
                <a14:useLocalDpi xmlns="" xmlns:a14="http://schemas.microsoft.com/office/drawing/2010/main" val="0"/>
              </a:ext>
            </a:extLst>
          </a:blip>
          <a:srcRect l="65906" t="16680" r="4000" b="49642"/>
          <a:stretch/>
        </p:blipFill>
        <p:spPr bwMode="auto">
          <a:xfrm>
            <a:off x="2083395" y="52970"/>
            <a:ext cx="5507165" cy="616276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5267723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Using your Survey Response</a:t>
            </a:r>
            <a:endParaRPr lang="en-CA" dirty="0"/>
          </a:p>
        </p:txBody>
      </p:sp>
      <p:sp>
        <p:nvSpPr>
          <p:cNvPr id="3" name="Content Placeholder 2"/>
          <p:cNvSpPr>
            <a:spLocks noGrp="1"/>
          </p:cNvSpPr>
          <p:nvPr>
            <p:ph idx="1"/>
          </p:nvPr>
        </p:nvSpPr>
        <p:spPr>
          <a:xfrm>
            <a:off x="457200" y="1600200"/>
            <a:ext cx="8229600" cy="3394881"/>
          </a:xfrm>
        </p:spPr>
        <p:txBody>
          <a:bodyPr/>
          <a:lstStyle/>
          <a:p>
            <a:r>
              <a:rPr lang="en-CA" dirty="0" smtClean="0"/>
              <a:t>Diagnostic </a:t>
            </a:r>
          </a:p>
          <a:p>
            <a:pPr lvl="1"/>
            <a:r>
              <a:rPr lang="en-CA" dirty="0" smtClean="0"/>
              <a:t>Building a community of learners</a:t>
            </a:r>
          </a:p>
          <a:p>
            <a:pPr lvl="1"/>
            <a:r>
              <a:rPr lang="en-CA" dirty="0" smtClean="0"/>
              <a:t>Generating norms</a:t>
            </a:r>
          </a:p>
          <a:p>
            <a:pPr lvl="1"/>
            <a:r>
              <a:rPr lang="en-CA" dirty="0" smtClean="0"/>
              <a:t>Setting personal goals</a:t>
            </a:r>
          </a:p>
          <a:p>
            <a:pPr marL="0" indent="0">
              <a:buNone/>
            </a:pPr>
            <a:endParaRPr lang="en-CA" dirty="0"/>
          </a:p>
        </p:txBody>
      </p:sp>
    </p:spTree>
    <p:extLst>
      <p:ext uri="{BB962C8B-B14F-4D97-AF65-F5344CB8AC3E}">
        <p14:creationId xmlns="" xmlns:p14="http://schemas.microsoft.com/office/powerpoint/2010/main" val="2663567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8158"/>
            <a:ext cx="8229600" cy="1143000"/>
          </a:xfrm>
        </p:spPr>
        <p:txBody>
          <a:bodyPr/>
          <a:lstStyle/>
          <a:p>
            <a:r>
              <a:rPr lang="en-CA" dirty="0" smtClean="0"/>
              <a:t>Your Responses</a:t>
            </a:r>
            <a:endParaRPr lang="en-CA" dirty="0"/>
          </a:p>
        </p:txBody>
      </p:sp>
      <p:sp>
        <p:nvSpPr>
          <p:cNvPr id="3" name="Content Placeholder 2"/>
          <p:cNvSpPr>
            <a:spLocks noGrp="1"/>
          </p:cNvSpPr>
          <p:nvPr>
            <p:ph idx="1"/>
          </p:nvPr>
        </p:nvSpPr>
        <p:spPr>
          <a:xfrm>
            <a:off x="539088" y="1081576"/>
            <a:ext cx="8229600" cy="4525963"/>
          </a:xfrm>
        </p:spPr>
        <p:txBody>
          <a:bodyPr>
            <a:noAutofit/>
          </a:bodyPr>
          <a:lstStyle/>
          <a:p>
            <a:r>
              <a:rPr lang="en-CA" sz="2800" dirty="0" smtClean="0"/>
              <a:t>Identify </a:t>
            </a:r>
            <a:r>
              <a:rPr lang="en-CA" sz="2800" dirty="0"/>
              <a:t>the facts you see in the responses</a:t>
            </a:r>
            <a:r>
              <a:rPr lang="en-CA" sz="2800" dirty="0" smtClean="0"/>
              <a:t>.  Write each fact on </a:t>
            </a:r>
            <a:r>
              <a:rPr lang="en-CA" sz="2800" dirty="0"/>
              <a:t>a separate sticky note.</a:t>
            </a:r>
            <a:endParaRPr lang="en-CA" sz="2800" b="1" u="sng" dirty="0"/>
          </a:p>
          <a:p>
            <a:r>
              <a:rPr lang="en-CA" sz="2800" dirty="0" smtClean="0"/>
              <a:t>Describe </a:t>
            </a:r>
            <a:r>
              <a:rPr lang="en-CA" sz="2800" dirty="0"/>
              <a:t>the impact this information has had on you.  Record your responses on chart </a:t>
            </a:r>
            <a:r>
              <a:rPr lang="en-CA" sz="2800" dirty="0" smtClean="0"/>
              <a:t>paper titled </a:t>
            </a:r>
            <a:r>
              <a:rPr lang="en-CA" sz="2800" u="sng" dirty="0" smtClean="0"/>
              <a:t>Impact</a:t>
            </a:r>
            <a:r>
              <a:rPr lang="en-CA" sz="2800" dirty="0" smtClean="0"/>
              <a:t>.</a:t>
            </a:r>
            <a:endParaRPr lang="en-CA" sz="2800" b="1" u="sng" dirty="0"/>
          </a:p>
          <a:p>
            <a:r>
              <a:rPr lang="en-CA" sz="2800" dirty="0" smtClean="0"/>
              <a:t> What </a:t>
            </a:r>
            <a:r>
              <a:rPr lang="en-CA" sz="2800" dirty="0"/>
              <a:t>insights do you have after reflecting on the data?  Record </a:t>
            </a:r>
            <a:r>
              <a:rPr lang="en-CA" sz="2800" dirty="0" smtClean="0"/>
              <a:t>these on the chart paper titled </a:t>
            </a:r>
            <a:r>
              <a:rPr lang="en-CA" sz="2800" u="sng" dirty="0" smtClean="0"/>
              <a:t>Insights</a:t>
            </a:r>
            <a:r>
              <a:rPr lang="en-CA" sz="2800" dirty="0" smtClean="0"/>
              <a:t>.</a:t>
            </a:r>
            <a:endParaRPr lang="en-CA" sz="2800" b="1" u="sng" dirty="0"/>
          </a:p>
          <a:p>
            <a:r>
              <a:rPr lang="en-CA" sz="2800" dirty="0" smtClean="0"/>
              <a:t>How </a:t>
            </a:r>
            <a:r>
              <a:rPr lang="en-CA" sz="2800" dirty="0"/>
              <a:t>will this learning </a:t>
            </a:r>
            <a:r>
              <a:rPr lang="en-CA" sz="2800" dirty="0" smtClean="0"/>
              <a:t>inform </a:t>
            </a:r>
            <a:r>
              <a:rPr lang="en-CA" sz="2800" dirty="0"/>
              <a:t>our work and our interactions for the week? Record your ideas on the chart </a:t>
            </a:r>
            <a:r>
              <a:rPr lang="en-CA" sz="2800" dirty="0" smtClean="0"/>
              <a:t>paper titled </a:t>
            </a:r>
            <a:r>
              <a:rPr lang="en-CA" sz="2800" u="sng" dirty="0"/>
              <a:t>Informing our Work/Informing our Interactions</a:t>
            </a:r>
            <a:r>
              <a:rPr lang="en-CA" sz="2800" dirty="0" smtClean="0"/>
              <a:t>. </a:t>
            </a:r>
            <a:endParaRPr lang="en-CA" sz="2800" b="1" u="sng" dirty="0"/>
          </a:p>
        </p:txBody>
      </p:sp>
    </p:spTree>
    <p:extLst>
      <p:ext uri="{BB962C8B-B14F-4D97-AF65-F5344CB8AC3E}">
        <p14:creationId xmlns="" xmlns:p14="http://schemas.microsoft.com/office/powerpoint/2010/main" val="2865755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Sharing the learning</a:t>
            </a:r>
            <a:endParaRPr lang="en-CA" dirty="0"/>
          </a:p>
        </p:txBody>
      </p:sp>
      <p:sp>
        <p:nvSpPr>
          <p:cNvPr id="3" name="Content Placeholder 2"/>
          <p:cNvSpPr>
            <a:spLocks noGrp="1"/>
          </p:cNvSpPr>
          <p:nvPr>
            <p:ph idx="1"/>
          </p:nvPr>
        </p:nvSpPr>
        <p:spPr/>
        <p:txBody>
          <a:bodyPr/>
          <a:lstStyle/>
          <a:p>
            <a:r>
              <a:rPr lang="en-CA" dirty="0" smtClean="0"/>
              <a:t>Can we use our learning to generate group  norms for interaction?</a:t>
            </a:r>
          </a:p>
          <a:p>
            <a:pPr>
              <a:buNone/>
            </a:pPr>
            <a:endParaRPr lang="en-CA" dirty="0" smtClean="0"/>
          </a:p>
        </p:txBody>
      </p:sp>
    </p:spTree>
    <p:extLst>
      <p:ext uri="{BB962C8B-B14F-4D97-AF65-F5344CB8AC3E}">
        <p14:creationId xmlns="" xmlns:p14="http://schemas.microsoft.com/office/powerpoint/2010/main" val="37457922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Setting Personal Goals</a:t>
            </a:r>
            <a:endParaRPr lang="en-CA" dirty="0"/>
          </a:p>
        </p:txBody>
      </p:sp>
      <p:sp>
        <p:nvSpPr>
          <p:cNvPr id="3" name="Content Placeholder 2"/>
          <p:cNvSpPr>
            <a:spLocks noGrp="1"/>
          </p:cNvSpPr>
          <p:nvPr>
            <p:ph idx="1"/>
          </p:nvPr>
        </p:nvSpPr>
        <p:spPr/>
        <p:txBody>
          <a:bodyPr/>
          <a:lstStyle/>
          <a:p>
            <a:r>
              <a:rPr lang="en-CA" dirty="0" smtClean="0"/>
              <a:t>What </a:t>
            </a:r>
            <a:r>
              <a:rPr lang="en-CA" dirty="0"/>
              <a:t>is your goal for this week and beyond into next year?  </a:t>
            </a:r>
            <a:endParaRPr lang="en-CA" dirty="0" smtClean="0"/>
          </a:p>
          <a:p>
            <a:r>
              <a:rPr lang="en-CA" dirty="0" smtClean="0"/>
              <a:t>Why </a:t>
            </a:r>
            <a:r>
              <a:rPr lang="en-CA" dirty="0"/>
              <a:t>is that important?  </a:t>
            </a:r>
            <a:endParaRPr lang="en-CA" dirty="0" smtClean="0"/>
          </a:p>
          <a:p>
            <a:r>
              <a:rPr lang="en-CA" dirty="0" smtClean="0"/>
              <a:t>How </a:t>
            </a:r>
            <a:r>
              <a:rPr lang="en-CA" dirty="0"/>
              <a:t>do you hope to achieve your goal?</a:t>
            </a:r>
            <a:endParaRPr lang="en-CA" b="1" u="sng" dirty="0"/>
          </a:p>
          <a:p>
            <a:endParaRPr lang="en-CA" dirty="0"/>
          </a:p>
        </p:txBody>
      </p:sp>
    </p:spTree>
    <p:extLst>
      <p:ext uri="{BB962C8B-B14F-4D97-AF65-F5344CB8AC3E}">
        <p14:creationId xmlns="" xmlns:p14="http://schemas.microsoft.com/office/powerpoint/2010/main" val="592882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23&quot;&gt;&lt;property id=&quot;20148&quot; value=&quot;5&quot;/&gt;&lt;property id=&quot;20300&quot; value=&quot;Slide 1&quot;/&gt;&lt;property id=&quot;20307&quot; value=&quot;258&quot;/&gt;&lt;/object&gt;&lt;object type=&quot;3&quot; unique_id=&quot;10052&quot;&gt;&lt;property id=&quot;20148&quot; value=&quot;5&quot;/&gt;&lt;property id=&quot;20300&quot; value=&quot;Slide 2&quot;/&gt;&lt;property id=&quot;20307&quot; value=&quot;259&quot;/&gt;&lt;/object&gt;&lt;/object&gt;&lt;/object&gt;&lt;/database&gt;"/>
  <p:tag name="SECTOMILLISECCONVERTED" val="1"/>
</p:tagLst>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158</TotalTime>
  <Words>288</Words>
  <Application>Microsoft Office PowerPoint</Application>
  <PresentationFormat>On-screen Show (4:3)</PresentationFormat>
  <Paragraphs>45</Paragraphs>
  <Slides>9</Slides>
  <Notes>7</Notes>
  <HiddenSlides>1</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Custom Design</vt:lpstr>
      <vt:lpstr>Regional Breakout #1</vt:lpstr>
      <vt:lpstr>Who is in the room?</vt:lpstr>
      <vt:lpstr>Who is in the room?</vt:lpstr>
      <vt:lpstr>Slide 4</vt:lpstr>
      <vt:lpstr>Slide 5</vt:lpstr>
      <vt:lpstr>Using your Survey Response</vt:lpstr>
      <vt:lpstr>Your Responses</vt:lpstr>
      <vt:lpstr>Sharing the learning</vt:lpstr>
      <vt:lpstr>Setting Personal Goals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Ministry of Education</dc:creator>
  <cp:lastModifiedBy>NNDSB</cp:lastModifiedBy>
  <cp:revision>27</cp:revision>
  <dcterms:created xsi:type="dcterms:W3CDTF">2013-02-27T17:46:16Z</dcterms:created>
  <dcterms:modified xsi:type="dcterms:W3CDTF">2013-08-06T15:54:52Z</dcterms:modified>
</cp:coreProperties>
</file>